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8" r:id="rId2"/>
    <p:sldId id="262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ddug SelwayJones" initials="BS" lastIdx="1" clrIdx="0">
    <p:extLst>
      <p:ext uri="{19B8F6BF-5375-455C-9EA6-DF929625EA0E}">
        <p15:presenceInfo xmlns:p15="http://schemas.microsoft.com/office/powerpoint/2012/main" userId="S-1-5-21-1924421214-1226775263-398547282-111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26052-CB11-499A-81C9-842B22EDE447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904C0-38E9-4CCE-BD48-D5AC7E7EC8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42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the Mat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Disgrifio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practice dw I’n / dw I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ddim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…….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also use the Mat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Disgrifo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extend your character descriptions to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include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parts of the body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e.g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trwyn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gwallt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llygaid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colours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GB" dirty="0"/>
              <a:t>Personal</a:t>
            </a:r>
            <a:r>
              <a:rPr lang="en-GB" baseline="0" dirty="0"/>
              <a:t> Profile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 Teacher/pupils  to read Ant's Personal profile. Teacher to assess pupils’ understanding by asking questions about the text </a:t>
            </a:r>
            <a:r>
              <a:rPr lang="en-GB" dirty="0" err="1"/>
              <a:t>e.g</a:t>
            </a:r>
            <a:endParaRPr lang="en-GB" dirty="0"/>
          </a:p>
          <a:p>
            <a:r>
              <a:rPr lang="en-GB" dirty="0"/>
              <a:t>•	Beth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enw</a:t>
            </a:r>
            <a:r>
              <a:rPr lang="en-GB" dirty="0"/>
              <a:t> Ant? – What is Ant’s (</a:t>
            </a:r>
            <a:r>
              <a:rPr lang="en-GB" baseline="0" dirty="0"/>
              <a:t>full) name?</a:t>
            </a:r>
            <a:endParaRPr lang="en-GB" dirty="0"/>
          </a:p>
          <a:p>
            <a:r>
              <a:rPr lang="en-GB" dirty="0"/>
              <a:t>•	</a:t>
            </a:r>
            <a:r>
              <a:rPr lang="en-GB" dirty="0" err="1"/>
              <a:t>Ble</a:t>
            </a:r>
            <a:r>
              <a:rPr lang="en-GB" dirty="0"/>
              <a:t> </a:t>
            </a:r>
            <a:r>
              <a:rPr lang="en-GB" dirty="0" err="1"/>
              <a:t>mae</a:t>
            </a:r>
            <a:r>
              <a:rPr lang="en-GB" dirty="0"/>
              <a:t> Ant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byw</a:t>
            </a:r>
            <a:r>
              <a:rPr lang="en-GB" dirty="0"/>
              <a:t>?- Where</a:t>
            </a:r>
            <a:r>
              <a:rPr lang="en-GB" baseline="0" dirty="0"/>
              <a:t> does Ant live?</a:t>
            </a:r>
            <a:endParaRPr lang="en-GB" dirty="0"/>
          </a:p>
          <a:p>
            <a:r>
              <a:rPr lang="en-GB" dirty="0"/>
              <a:t>•	Faint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oed</a:t>
            </a:r>
            <a:r>
              <a:rPr lang="en-GB" dirty="0"/>
              <a:t> Ant? – How old</a:t>
            </a:r>
            <a:r>
              <a:rPr lang="en-GB" baseline="0" dirty="0"/>
              <a:t> is Ant?</a:t>
            </a:r>
            <a:endParaRPr lang="en-GB" dirty="0"/>
          </a:p>
          <a:p>
            <a:r>
              <a:rPr lang="en-GB" dirty="0"/>
              <a:t>•	</a:t>
            </a:r>
            <a:r>
              <a:rPr lang="en-GB" dirty="0" err="1"/>
              <a:t>Oes</a:t>
            </a:r>
            <a:r>
              <a:rPr lang="en-GB" dirty="0"/>
              <a:t> </a:t>
            </a:r>
            <a:r>
              <a:rPr lang="en-GB" dirty="0" err="1"/>
              <a:t>ganddo</a:t>
            </a:r>
            <a:r>
              <a:rPr lang="en-GB" dirty="0"/>
              <a:t> </a:t>
            </a:r>
            <a:r>
              <a:rPr lang="en-GB" dirty="0" err="1"/>
              <a:t>fo</a:t>
            </a:r>
            <a:r>
              <a:rPr lang="en-GB" dirty="0"/>
              <a:t> </a:t>
            </a:r>
            <a:r>
              <a:rPr lang="en-GB" dirty="0" err="1"/>
              <a:t>frawd</a:t>
            </a:r>
            <a:r>
              <a:rPr lang="en-GB" dirty="0"/>
              <a:t>/</a:t>
            </a:r>
            <a:r>
              <a:rPr lang="en-GB" dirty="0" err="1"/>
              <a:t>chwaer</a:t>
            </a:r>
            <a:r>
              <a:rPr lang="en-GB" dirty="0"/>
              <a:t> ? - Does he</a:t>
            </a:r>
            <a:r>
              <a:rPr lang="en-GB" baseline="0" dirty="0"/>
              <a:t> have a brother/sister?</a:t>
            </a:r>
            <a:endParaRPr lang="en-GB" dirty="0"/>
          </a:p>
          <a:p>
            <a:r>
              <a:rPr lang="en-GB" dirty="0"/>
              <a:t>•	Beth </a:t>
            </a:r>
            <a:r>
              <a:rPr lang="en-GB" dirty="0" err="1"/>
              <a:t>ydy</a:t>
            </a:r>
            <a:r>
              <a:rPr lang="en-GB" dirty="0"/>
              <a:t> </a:t>
            </a:r>
            <a:r>
              <a:rPr lang="en-GB" dirty="0" err="1"/>
              <a:t>hobi</a:t>
            </a:r>
            <a:r>
              <a:rPr lang="en-GB" dirty="0"/>
              <a:t> </a:t>
            </a:r>
            <a:r>
              <a:rPr lang="en-GB" dirty="0" err="1"/>
              <a:t>Ant?What</a:t>
            </a:r>
            <a:r>
              <a:rPr lang="en-GB" dirty="0"/>
              <a:t>’ is Ant’s hobby?</a:t>
            </a:r>
          </a:p>
          <a:p>
            <a:r>
              <a:rPr lang="en-GB" dirty="0"/>
              <a:t>•	Which sentence tell me that……….? </a:t>
            </a:r>
            <a:r>
              <a:rPr lang="en-GB" dirty="0" err="1"/>
              <a:t>etc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Pupils to discuss which elements</a:t>
            </a:r>
            <a:r>
              <a:rPr lang="en-GB" baseline="0" dirty="0"/>
              <a:t> of the paragraph could be changed ( written in red)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Pupils to write their own personal profile using the model above ( substituting specific information)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Pupils to read aloud /record their personal presentation. 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EXTENSION: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Pupils to offer ideas on how to improve their Personal Presentation.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B1352-70DF-4AF6-8F32-1D672490D18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5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89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7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98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16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894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7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43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5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74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11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2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411ED-2CD8-4A93-9802-4F3A554786CF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264A0-EBD2-4DA7-8026-4E7A57941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8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8612" y="195943"/>
            <a:ext cx="6483530" cy="830997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Introducing yourself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2069" y="1223469"/>
            <a:ext cx="11861073" cy="3355086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Do you remember how to introduce yourself in Welsh?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Slide 2:Marcus </a:t>
            </a:r>
            <a:r>
              <a:rPr lang="en-GB" sz="2400" dirty="0" err="1">
                <a:solidFill>
                  <a:srgbClr val="000099"/>
                </a:solidFill>
                <a:latin typeface="Comic Sans MS" panose="030F0702030302020204" pitchFamily="66" charset="0"/>
              </a:rPr>
              <a:t>Rashford</a:t>
            </a: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 has written a description of himself in Welsh.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Slide 3:Use the description on slide 2 as a model to write about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	  yourself in Welsh. 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99"/>
                </a:solidFill>
                <a:latin typeface="Comic Sans MS" panose="030F0702030302020204" pitchFamily="66" charset="0"/>
              </a:rPr>
              <a:t>	</a:t>
            </a:r>
            <a:r>
              <a:rPr lang="en-GB" sz="2400" i="1" dirty="0">
                <a:solidFill>
                  <a:srgbClr val="000099"/>
                </a:solidFill>
                <a:latin typeface="Comic Sans MS" panose="030F0702030302020204" pitchFamily="66" charset="0"/>
              </a:rPr>
              <a:t>Remember you can use the Mat </a:t>
            </a:r>
            <a:r>
              <a:rPr lang="en-GB" sz="2400" i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Iaith</a:t>
            </a:r>
            <a:r>
              <a:rPr lang="en-GB" sz="2400" i="1" dirty="0">
                <a:solidFill>
                  <a:srgbClr val="000099"/>
                </a:solidFill>
                <a:latin typeface="Comic Sans MS" panose="030F0702030302020204" pitchFamily="66" charset="0"/>
              </a:rPr>
              <a:t> and the Mat </a:t>
            </a:r>
            <a:r>
              <a:rPr lang="en-GB" sz="2400" i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Geirfa</a:t>
            </a:r>
            <a:r>
              <a:rPr lang="en-GB" sz="2400" i="1" dirty="0">
                <a:solidFill>
                  <a:srgbClr val="000099"/>
                </a:solidFill>
                <a:latin typeface="Comic Sans MS" panose="030F0702030302020204" pitchFamily="66" charset="0"/>
              </a:rPr>
              <a:t> (Vocabulary Mat) </a:t>
            </a:r>
          </a:p>
          <a:p>
            <a:pPr>
              <a:lnSpc>
                <a:spcPct val="150000"/>
              </a:lnSpc>
            </a:pPr>
            <a:r>
              <a:rPr lang="en-GB" sz="2400" i="1" dirty="0">
                <a:solidFill>
                  <a:srgbClr val="000099"/>
                </a:solidFill>
                <a:latin typeface="Comic Sans MS" panose="030F0702030302020204" pitchFamily="66" charset="0"/>
              </a:rPr>
              <a:t>	to help </a:t>
            </a:r>
            <a:r>
              <a:rPr lang="en-GB" sz="2400" i="1">
                <a:solidFill>
                  <a:srgbClr val="000099"/>
                </a:solidFill>
                <a:latin typeface="Comic Sans MS" panose="030F0702030302020204" pitchFamily="66" charset="0"/>
              </a:rPr>
              <a:t>you.</a:t>
            </a:r>
            <a:endParaRPr lang="en-GB" sz="2400" i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Pin on Smiley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2" y="3602018"/>
            <a:ext cx="589008" cy="87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yle Guide | Clker | Star clipart, Free clip art,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94432" y="195943"/>
            <a:ext cx="535325" cy="50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01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0"/>
            <a:ext cx="1150133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0099"/>
                </a:solidFill>
                <a:latin typeface="Kristen ITC" panose="03050502040202030202" pitchFamily="66" charset="0"/>
              </a:rPr>
              <a:t>    Marcus </a:t>
            </a:r>
            <a:r>
              <a:rPr lang="en-GB" sz="4800" dirty="0" err="1">
                <a:solidFill>
                  <a:srgbClr val="000099"/>
                </a:solidFill>
                <a:latin typeface="Kristen ITC" panose="03050502040202030202" pitchFamily="66" charset="0"/>
              </a:rPr>
              <a:t>Rachford</a:t>
            </a:r>
            <a:r>
              <a:rPr lang="en-GB" sz="4800" dirty="0">
                <a:solidFill>
                  <a:srgbClr val="000099"/>
                </a:solidFill>
                <a:latin typeface="Kristen ITC" panose="03050502040202030202" pitchFamily="66" charset="0"/>
              </a:rPr>
              <a:t> </a:t>
            </a:r>
          </a:p>
          <a:p>
            <a:r>
              <a:rPr lang="en-GB" sz="2800" dirty="0">
                <a:solidFill>
                  <a:srgbClr val="000099"/>
                </a:solidFill>
                <a:latin typeface="Kristen ITC" panose="03050502040202030202" pitchFamily="66" charset="0"/>
              </a:rPr>
              <a:t>Listen and read the description of Marcus </a:t>
            </a:r>
            <a:r>
              <a:rPr lang="en-GB" sz="2800" dirty="0" err="1">
                <a:solidFill>
                  <a:srgbClr val="000099"/>
                </a:solidFill>
                <a:latin typeface="Kristen ITC" panose="03050502040202030202" pitchFamily="66" charset="0"/>
              </a:rPr>
              <a:t>Rashford</a:t>
            </a:r>
            <a:r>
              <a:rPr lang="en-GB" sz="2800" dirty="0">
                <a:solidFill>
                  <a:srgbClr val="000099"/>
                </a:solidFill>
                <a:latin typeface="Kristen ITC" panose="03050502040202030202" pitchFamily="66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65418" y="1268809"/>
            <a:ext cx="8211125" cy="3216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100" dirty="0">
              <a:solidFill>
                <a:srgbClr val="FF0000"/>
              </a:solidFill>
              <a:latin typeface="Kristen ITC" panose="03050502040202030202" pitchFamily="66" charset="0"/>
            </a:endParaRPr>
          </a:p>
          <a:p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Marcus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Rashford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ydw</a:t>
            </a:r>
            <a:r>
              <a:rPr lang="en-GB" sz="2400" dirty="0">
                <a:latin typeface="Kristen ITC" panose="03050502040202030202" pitchFamily="66" charset="0"/>
              </a:rPr>
              <a:t> i, dw i’n 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23 </a:t>
            </a:r>
            <a:r>
              <a:rPr lang="en-GB" sz="2400" dirty="0" err="1">
                <a:latin typeface="Kristen ITC" panose="03050502040202030202" pitchFamily="66" charset="0"/>
              </a:rPr>
              <a:t>oed</a:t>
            </a:r>
            <a:r>
              <a:rPr lang="en-GB" sz="2400" dirty="0">
                <a:latin typeface="Kristen ITC" panose="03050502040202030202" pitchFamily="66" charset="0"/>
              </a:rPr>
              <a:t> a dw i’n </a:t>
            </a:r>
            <a:r>
              <a:rPr lang="en-GB" sz="2400" dirty="0" err="1">
                <a:latin typeface="Kristen ITC" panose="03050502040202030202" pitchFamily="66" charset="0"/>
              </a:rPr>
              <a:t>byw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yn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Hale, Cheshire</a:t>
            </a:r>
            <a:r>
              <a:rPr lang="en-GB" sz="2400" dirty="0">
                <a:latin typeface="Kristen ITC" panose="03050502040202030202" pitchFamily="66" charset="0"/>
              </a:rPr>
              <a:t>. Mae gen </a:t>
            </a:r>
            <a:r>
              <a:rPr lang="en-GB" sz="2400" dirty="0" err="1">
                <a:latin typeface="Kristen ITC" panose="03050502040202030202" pitchFamily="66" charset="0"/>
              </a:rPr>
              <a:t>i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ddau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frawd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o’r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enw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 Dwaine a Dane a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hanner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chwaer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o’r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enw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Tamara.</a:t>
            </a:r>
          </a:p>
          <a:p>
            <a:r>
              <a:rPr lang="en-GB" sz="2400" dirty="0">
                <a:latin typeface="Kristen ITC" panose="03050502040202030202" pitchFamily="66" charset="0"/>
              </a:rPr>
              <a:t>Dw i’n </a:t>
            </a:r>
            <a:r>
              <a:rPr lang="en-GB" sz="2400" dirty="0" err="1">
                <a:latin typeface="Kristen ITC" panose="03050502040202030202" pitchFamily="66" charset="0"/>
              </a:rPr>
              <a:t>hoffi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bwyta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salad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cyw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iâr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ond</a:t>
            </a:r>
            <a:r>
              <a:rPr lang="en-GB" sz="2400" dirty="0">
                <a:latin typeface="Kristen ITC" panose="03050502040202030202" pitchFamily="66" charset="0"/>
              </a:rPr>
              <a:t> dw </a:t>
            </a:r>
            <a:r>
              <a:rPr lang="en-GB" sz="2400" dirty="0" err="1">
                <a:latin typeface="Kristen ITC" panose="03050502040202030202" pitchFamily="66" charset="0"/>
              </a:rPr>
              <a:t>i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ddim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yn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hoffi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cacen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siocled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.</a:t>
            </a:r>
          </a:p>
          <a:p>
            <a:r>
              <a:rPr lang="en-GB" sz="2400" dirty="0">
                <a:latin typeface="Kristen ITC" panose="03050502040202030202" pitchFamily="66" charset="0"/>
              </a:rPr>
              <a:t>Dw i’n </a:t>
            </a:r>
            <a:r>
              <a:rPr lang="en-GB" sz="2400" dirty="0" err="1">
                <a:latin typeface="Kristen ITC" panose="03050502040202030202" pitchFamily="66" charset="0"/>
              </a:rPr>
              <a:t>mwynhau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chwarae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pêl-droed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i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Manchester United </a:t>
            </a:r>
            <a:r>
              <a:rPr lang="en-GB" sz="2400" dirty="0" err="1">
                <a:latin typeface="Kristen ITC" panose="03050502040202030202" pitchFamily="66" charset="0"/>
              </a:rPr>
              <a:t>ond</a:t>
            </a:r>
            <a:r>
              <a:rPr lang="en-GB" sz="2400" dirty="0">
                <a:latin typeface="Kristen ITC" panose="03050502040202030202" pitchFamily="66" charset="0"/>
              </a:rPr>
              <a:t> dw </a:t>
            </a:r>
            <a:r>
              <a:rPr lang="en-GB" sz="2400" dirty="0" err="1">
                <a:latin typeface="Kristen ITC" panose="03050502040202030202" pitchFamily="66" charset="0"/>
              </a:rPr>
              <a:t>i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ddim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yn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mwynhau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chwarae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rygbi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o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gwbl</a:t>
            </a:r>
            <a:r>
              <a:rPr lang="en-GB" sz="2400" dirty="0">
                <a:latin typeface="Kristen ITC" panose="03050502040202030202" pitchFamily="66" charset="0"/>
              </a:rPr>
              <a:t>. Mae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rygbi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latin typeface="Kristen ITC" panose="03050502040202030202" pitchFamily="66" charset="0"/>
              </a:rPr>
              <a:t>yn</a:t>
            </a:r>
            <a:r>
              <a:rPr lang="en-GB" sz="2400" dirty="0"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ddiflas</a:t>
            </a:r>
            <a:r>
              <a:rPr lang="en-GB" sz="2400" dirty="0">
                <a:solidFill>
                  <a:srgbClr val="FF0000"/>
                </a:solidFill>
                <a:latin typeface="Kristen ITC" panose="03050502040202030202" pitchFamily="66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Kristen ITC" panose="03050502040202030202" pitchFamily="66" charset="0"/>
              </a:rPr>
              <a:t>iawn</a:t>
            </a:r>
            <a:r>
              <a:rPr lang="en-GB" sz="2400" b="1" dirty="0">
                <a:latin typeface="Kristen ITC" panose="03050502040202030202" pitchFamily="66" charset="0"/>
              </a:rPr>
              <a:t>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720" y="6273647"/>
            <a:ext cx="655823" cy="559979"/>
          </a:xfrm>
          <a:prstGeom prst="rect">
            <a:avLst/>
          </a:prstGeom>
        </p:spPr>
      </p:pic>
      <p:pic>
        <p:nvPicPr>
          <p:cNvPr id="1028" name="Picture 4" descr="upload.wikimedia.org/wikipedia/commons/5/5e/Pre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1576955"/>
            <a:ext cx="3015724" cy="457912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98377" y="4491999"/>
            <a:ext cx="541288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r>
              <a:rPr lang="en-GB" sz="1600" b="1" dirty="0" err="1"/>
              <a:t>hanner</a:t>
            </a:r>
            <a:r>
              <a:rPr lang="en-GB" sz="1600" b="1" dirty="0"/>
              <a:t> </a:t>
            </a:r>
            <a:r>
              <a:rPr lang="en-GB" sz="1600" b="1" dirty="0" err="1"/>
              <a:t>chwaer</a:t>
            </a:r>
            <a:r>
              <a:rPr lang="en-GB" sz="1600" b="1" dirty="0"/>
              <a:t> </a:t>
            </a:r>
            <a:r>
              <a:rPr lang="en-GB" sz="1600" dirty="0"/>
              <a:t>– </a:t>
            </a:r>
            <a:r>
              <a:rPr lang="en-GB" sz="1600" i="1" dirty="0"/>
              <a:t>half sister</a:t>
            </a:r>
          </a:p>
          <a:p>
            <a:r>
              <a:rPr lang="en-GB" sz="1600" b="1" dirty="0" err="1"/>
              <a:t>cyw</a:t>
            </a:r>
            <a:r>
              <a:rPr lang="en-GB" sz="1600" b="1" dirty="0"/>
              <a:t> </a:t>
            </a:r>
            <a:r>
              <a:rPr lang="en-GB" sz="1600" b="1" dirty="0" err="1"/>
              <a:t>i</a:t>
            </a:r>
            <a:r>
              <a:rPr lang="en-GB" sz="1600" b="1" dirty="0" err="1">
                <a:cs typeface="Arial" panose="020B0604020202020204" pitchFamily="34" charset="0"/>
              </a:rPr>
              <a:t>âr</a:t>
            </a:r>
            <a:r>
              <a:rPr lang="en-GB" sz="1600" b="1" dirty="0">
                <a:cs typeface="Arial" panose="020B0604020202020204" pitchFamily="34" charset="0"/>
              </a:rPr>
              <a:t> – </a:t>
            </a:r>
            <a:r>
              <a:rPr lang="en-GB" sz="1600" i="1" dirty="0">
                <a:cs typeface="Arial" panose="020B0604020202020204" pitchFamily="34" charset="0"/>
              </a:rPr>
              <a:t>chicken</a:t>
            </a:r>
          </a:p>
          <a:p>
            <a:r>
              <a:rPr lang="en-GB" sz="1600" b="1" dirty="0" err="1">
                <a:cs typeface="Arial" panose="020B0604020202020204" pitchFamily="34" charset="0"/>
              </a:rPr>
              <a:t>cacen</a:t>
            </a:r>
            <a:r>
              <a:rPr lang="en-GB" sz="1600" b="1" dirty="0">
                <a:cs typeface="Arial" panose="020B0604020202020204" pitchFamily="34" charset="0"/>
              </a:rPr>
              <a:t> </a:t>
            </a:r>
            <a:r>
              <a:rPr lang="en-GB" sz="1600" b="1" dirty="0" err="1">
                <a:cs typeface="Arial" panose="020B0604020202020204" pitchFamily="34" charset="0"/>
              </a:rPr>
              <a:t>siocled</a:t>
            </a:r>
            <a:r>
              <a:rPr lang="en-GB" sz="1600" b="1" dirty="0">
                <a:cs typeface="Arial" panose="020B0604020202020204" pitchFamily="34" charset="0"/>
              </a:rPr>
              <a:t> –</a:t>
            </a:r>
            <a:r>
              <a:rPr lang="en-GB" sz="1600" i="1" dirty="0">
                <a:cs typeface="Arial" panose="020B0604020202020204" pitchFamily="34" charset="0"/>
              </a:rPr>
              <a:t> chocolate cake</a:t>
            </a:r>
          </a:p>
          <a:p>
            <a:r>
              <a:rPr lang="en-GB" sz="1600" b="1" dirty="0" err="1"/>
              <a:t>mwynhau</a:t>
            </a:r>
            <a:r>
              <a:rPr lang="en-GB" sz="1600" b="1" dirty="0"/>
              <a:t> </a:t>
            </a:r>
            <a:r>
              <a:rPr lang="en-GB" sz="1600" dirty="0"/>
              <a:t>- </a:t>
            </a:r>
            <a:r>
              <a:rPr lang="en-GB" sz="1600" i="1" dirty="0"/>
              <a:t>enjoy</a:t>
            </a:r>
            <a:endParaRPr lang="en-GB" sz="1600" b="1" dirty="0"/>
          </a:p>
          <a:p>
            <a:r>
              <a:rPr lang="en-GB" sz="1600" b="1" dirty="0"/>
              <a:t>o </a:t>
            </a:r>
            <a:r>
              <a:rPr lang="en-GB" sz="1600" b="1" dirty="0" err="1"/>
              <a:t>gwbl</a:t>
            </a:r>
            <a:r>
              <a:rPr lang="en-GB" sz="1600" b="1" dirty="0"/>
              <a:t> </a:t>
            </a:r>
            <a:r>
              <a:rPr lang="en-GB" sz="1600" dirty="0"/>
              <a:t>– </a:t>
            </a:r>
            <a:r>
              <a:rPr lang="en-GB" sz="1600" i="1" dirty="0"/>
              <a:t>at all</a:t>
            </a:r>
          </a:p>
          <a:p>
            <a:r>
              <a:rPr lang="en-GB" sz="1600" b="1" dirty="0" err="1"/>
              <a:t>ddiflas</a:t>
            </a:r>
            <a:r>
              <a:rPr lang="en-GB" sz="1600" b="1" dirty="0"/>
              <a:t> </a:t>
            </a:r>
            <a:r>
              <a:rPr lang="en-GB" sz="1600" b="1" dirty="0" err="1"/>
              <a:t>iawn</a:t>
            </a:r>
            <a:r>
              <a:rPr lang="en-GB" sz="1600" b="1" dirty="0"/>
              <a:t> – </a:t>
            </a:r>
            <a:r>
              <a:rPr lang="en-GB" sz="1600" i="1" dirty="0"/>
              <a:t>very boring</a:t>
            </a:r>
            <a:endParaRPr lang="en-GB" sz="1600" b="1" dirty="0"/>
          </a:p>
        </p:txBody>
      </p:sp>
      <p:pic>
        <p:nvPicPr>
          <p:cNvPr id="7" name="Picture 6" descr="Style Guide | Clker | Star clipart, Free clip art, Clip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94432" y="195943"/>
            <a:ext cx="535325" cy="50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74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4218" y="155476"/>
            <a:ext cx="10307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Kristen ITC" panose="03050502040202030202" pitchFamily="66" charset="0"/>
              </a:rPr>
              <a:t>Write your own personal description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9468" y="2178941"/>
            <a:ext cx="9331446" cy="440120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rgbClr val="FF0000"/>
              </a:solidFill>
              <a:latin typeface="Kristen ITC" panose="03050502040202030202" pitchFamily="66" charset="0"/>
            </a:endParaRPr>
          </a:p>
          <a:p>
            <a:r>
              <a:rPr lang="en-GB" sz="4000" dirty="0">
                <a:solidFill>
                  <a:srgbClr val="FF0000"/>
                </a:solidFill>
                <a:latin typeface="Kristen ITC" panose="03050502040202030202" pitchFamily="66" charset="0"/>
              </a:rPr>
              <a:t>…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 err="1">
                <a:latin typeface="Kristen ITC" panose="03050502040202030202" pitchFamily="66" charset="0"/>
              </a:rPr>
              <a:t>ydw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 err="1">
                <a:latin typeface="Kristen ITC" panose="03050502040202030202" pitchFamily="66" charset="0"/>
              </a:rPr>
              <a:t>i</a:t>
            </a:r>
            <a:r>
              <a:rPr lang="en-GB" sz="4000" dirty="0">
                <a:latin typeface="Kristen ITC" panose="03050502040202030202" pitchFamily="66" charset="0"/>
              </a:rPr>
              <a:t>, dw i’n </a:t>
            </a:r>
            <a:r>
              <a:rPr lang="en-GB" sz="4000" dirty="0">
                <a:solidFill>
                  <a:srgbClr val="FF0000"/>
                </a:solidFill>
                <a:latin typeface="Kristen ITC" panose="03050502040202030202" pitchFamily="66" charset="0"/>
              </a:rPr>
              <a:t>… </a:t>
            </a:r>
            <a:r>
              <a:rPr lang="en-GB" sz="4000" dirty="0" err="1">
                <a:latin typeface="Kristen ITC" panose="03050502040202030202" pitchFamily="66" charset="0"/>
              </a:rPr>
              <a:t>oed</a:t>
            </a:r>
            <a:r>
              <a:rPr lang="en-GB" sz="4000" dirty="0">
                <a:latin typeface="Kristen ITC" panose="03050502040202030202" pitchFamily="66" charset="0"/>
              </a:rPr>
              <a:t> a dw i’n </a:t>
            </a:r>
            <a:r>
              <a:rPr lang="en-GB" sz="4000" dirty="0" err="1">
                <a:latin typeface="Kristen ITC" panose="03050502040202030202" pitchFamily="66" charset="0"/>
              </a:rPr>
              <a:t>byw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 err="1">
                <a:latin typeface="Kristen ITC" panose="03050502040202030202" pitchFamily="66" charset="0"/>
              </a:rPr>
              <a:t>yn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>
                <a:solidFill>
                  <a:srgbClr val="FF0000"/>
                </a:solidFill>
                <a:latin typeface="Kristen ITC" panose="03050502040202030202" pitchFamily="66" charset="0"/>
              </a:rPr>
              <a:t>… </a:t>
            </a:r>
            <a:r>
              <a:rPr lang="en-GB" sz="4000" dirty="0">
                <a:latin typeface="Kristen ITC" panose="03050502040202030202" pitchFamily="66" charset="0"/>
              </a:rPr>
              <a:t>.  Mae gen </a:t>
            </a:r>
            <a:r>
              <a:rPr lang="en-GB" sz="4000" dirty="0" err="1">
                <a:latin typeface="Kristen ITC" panose="03050502040202030202" pitchFamily="66" charset="0"/>
              </a:rPr>
              <a:t>i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>
                <a:solidFill>
                  <a:srgbClr val="FF0000"/>
                </a:solidFill>
                <a:latin typeface="Kristen ITC" panose="03050502040202030202" pitchFamily="66" charset="0"/>
              </a:rPr>
              <a:t>…</a:t>
            </a:r>
            <a:r>
              <a:rPr lang="en-GB" sz="4000" dirty="0">
                <a:latin typeface="Kristen ITC" panose="03050502040202030202" pitchFamily="66" charset="0"/>
              </a:rPr>
              <a:t>. </a:t>
            </a:r>
            <a:br>
              <a:rPr lang="en-GB" sz="4000" dirty="0">
                <a:latin typeface="Kristen ITC" panose="03050502040202030202" pitchFamily="66" charset="0"/>
              </a:rPr>
            </a:br>
            <a:r>
              <a:rPr lang="en-GB" sz="4000" dirty="0">
                <a:latin typeface="Kristen ITC" panose="03050502040202030202" pitchFamily="66" charset="0"/>
              </a:rPr>
              <a:t>Dw i’n </a:t>
            </a:r>
            <a:r>
              <a:rPr lang="en-GB" sz="4000" dirty="0" err="1">
                <a:latin typeface="Kristen ITC" panose="03050502040202030202" pitchFamily="66" charset="0"/>
              </a:rPr>
              <a:t>hoffi</a:t>
            </a:r>
            <a:r>
              <a:rPr lang="en-GB" sz="4000" dirty="0">
                <a:latin typeface="Kristen ITC" panose="03050502040202030202" pitchFamily="66" charset="0"/>
              </a:rPr>
              <a:t> bwyta </a:t>
            </a:r>
            <a:r>
              <a:rPr lang="en-GB" sz="4000" dirty="0">
                <a:solidFill>
                  <a:srgbClr val="FF0000"/>
                </a:solidFill>
                <a:latin typeface="Kristen ITC" panose="03050502040202030202" pitchFamily="66" charset="0"/>
              </a:rPr>
              <a:t>… </a:t>
            </a:r>
            <a:r>
              <a:rPr lang="en-GB" sz="4000" dirty="0" err="1">
                <a:latin typeface="Kristen ITC" panose="03050502040202030202" pitchFamily="66" charset="0"/>
              </a:rPr>
              <a:t>ond</a:t>
            </a:r>
            <a:r>
              <a:rPr lang="en-GB" sz="4000" dirty="0">
                <a:latin typeface="Kristen ITC" panose="03050502040202030202" pitchFamily="66" charset="0"/>
              </a:rPr>
              <a:t> dw </a:t>
            </a:r>
            <a:r>
              <a:rPr lang="en-GB" sz="4000" dirty="0" err="1">
                <a:latin typeface="Kristen ITC" panose="03050502040202030202" pitchFamily="66" charset="0"/>
              </a:rPr>
              <a:t>i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 err="1">
                <a:latin typeface="Kristen ITC" panose="03050502040202030202" pitchFamily="66" charset="0"/>
              </a:rPr>
              <a:t>ddim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 err="1">
                <a:latin typeface="Kristen ITC" panose="03050502040202030202" pitchFamily="66" charset="0"/>
              </a:rPr>
              <a:t>yn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 err="1">
                <a:latin typeface="Kristen ITC" panose="03050502040202030202" pitchFamily="66" charset="0"/>
              </a:rPr>
              <a:t>hoffi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>
                <a:solidFill>
                  <a:srgbClr val="FF0000"/>
                </a:solidFill>
                <a:latin typeface="Kristen ITC" panose="03050502040202030202" pitchFamily="66" charset="0"/>
              </a:rPr>
              <a:t>… </a:t>
            </a:r>
            <a:r>
              <a:rPr lang="en-GB" sz="4000" dirty="0">
                <a:latin typeface="Kristen ITC" panose="03050502040202030202" pitchFamily="66" charset="0"/>
              </a:rPr>
              <a:t>.</a:t>
            </a:r>
          </a:p>
          <a:p>
            <a:r>
              <a:rPr lang="en-GB" sz="4000" dirty="0">
                <a:latin typeface="Kristen ITC" panose="03050502040202030202" pitchFamily="66" charset="0"/>
              </a:rPr>
              <a:t>Dw i’n </a:t>
            </a:r>
            <a:r>
              <a:rPr lang="en-GB" sz="4000" dirty="0" err="1">
                <a:latin typeface="Kristen ITC" panose="03050502040202030202" pitchFamily="66" charset="0"/>
              </a:rPr>
              <a:t>mwynhau</a:t>
            </a:r>
            <a:r>
              <a:rPr lang="en-GB" sz="4000" dirty="0">
                <a:latin typeface="Kristen ITC" panose="03050502040202030202" pitchFamily="66" charset="0"/>
              </a:rPr>
              <a:t> …</a:t>
            </a:r>
            <a:r>
              <a:rPr lang="en-GB" sz="4000" dirty="0" err="1">
                <a:latin typeface="Kristen ITC" panose="03050502040202030202" pitchFamily="66" charset="0"/>
              </a:rPr>
              <a:t>ond</a:t>
            </a:r>
            <a:r>
              <a:rPr lang="en-GB" sz="4000" dirty="0">
                <a:latin typeface="Kristen ITC" panose="03050502040202030202" pitchFamily="66" charset="0"/>
              </a:rPr>
              <a:t> dw </a:t>
            </a:r>
            <a:r>
              <a:rPr lang="en-GB" sz="4000" dirty="0" err="1">
                <a:latin typeface="Kristen ITC" panose="03050502040202030202" pitchFamily="66" charset="0"/>
              </a:rPr>
              <a:t>i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 err="1">
                <a:latin typeface="Kristen ITC" panose="03050502040202030202" pitchFamily="66" charset="0"/>
              </a:rPr>
              <a:t>ddim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 err="1">
                <a:latin typeface="Kristen ITC" panose="03050502040202030202" pitchFamily="66" charset="0"/>
              </a:rPr>
              <a:t>yn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 err="1">
                <a:latin typeface="Kristen ITC" panose="03050502040202030202" pitchFamily="66" charset="0"/>
              </a:rPr>
              <a:t>mwynhau</a:t>
            </a:r>
            <a:r>
              <a:rPr lang="en-GB" sz="4000" dirty="0">
                <a:solidFill>
                  <a:srgbClr val="FF0000"/>
                </a:solidFill>
                <a:latin typeface="Kristen ITC" panose="03050502040202030202" pitchFamily="66" charset="0"/>
              </a:rPr>
              <a:t>…</a:t>
            </a:r>
            <a:r>
              <a:rPr lang="en-GB" sz="4000" dirty="0">
                <a:latin typeface="Kristen ITC" panose="03050502040202030202" pitchFamily="66" charset="0"/>
              </a:rPr>
              <a:t>. Mae … </a:t>
            </a:r>
            <a:r>
              <a:rPr lang="en-GB" sz="4000" dirty="0" err="1">
                <a:latin typeface="Kristen ITC" panose="03050502040202030202" pitchFamily="66" charset="0"/>
              </a:rPr>
              <a:t>yn</a:t>
            </a:r>
            <a:r>
              <a:rPr lang="en-GB" sz="4000" dirty="0">
                <a:latin typeface="Kristen ITC" panose="03050502040202030202" pitchFamily="66" charset="0"/>
              </a:rPr>
              <a:t> </a:t>
            </a:r>
            <a:r>
              <a:rPr lang="en-GB" sz="4000" dirty="0">
                <a:solidFill>
                  <a:srgbClr val="FF0000"/>
                </a:solidFill>
                <a:latin typeface="Kristen ITC" panose="03050502040202030202" pitchFamily="66" charset="0"/>
              </a:rPr>
              <a:t>…</a:t>
            </a:r>
            <a:r>
              <a:rPr lang="en-GB" sz="4000" b="1" dirty="0">
                <a:latin typeface="Kristen ITC" panose="03050502040202030202" pitchFamily="66" charset="0"/>
              </a:rPr>
              <a:t>.</a:t>
            </a:r>
          </a:p>
          <a:p>
            <a:endParaRPr lang="en-GB" sz="2000" b="1" dirty="0">
              <a:latin typeface="Kristen ITC" panose="03050502040202030202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5636" y="863362"/>
            <a:ext cx="9331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TASK: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description of Marcus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Rashford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as a model to write a description of yourself.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Draw/take a picture of yourself to go with your description.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Record yourself reading your work.</a:t>
            </a:r>
          </a:p>
        </p:txBody>
      </p:sp>
      <p:pic>
        <p:nvPicPr>
          <p:cNvPr id="5" name="Picture 4" descr="Style Guide | Clker | Star clipart, Free clip art,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65586" y="254693"/>
            <a:ext cx="535325" cy="50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31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461</Words>
  <Application>Microsoft Office PowerPoint</Application>
  <PresentationFormat>Widescreen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Kristen ITC</vt:lpstr>
      <vt:lpstr>Office Theme</vt:lpstr>
      <vt:lpstr>PowerPoint Presentation</vt:lpstr>
      <vt:lpstr>PowerPoint Presentation</vt:lpstr>
      <vt:lpstr>PowerPoint Presentation</vt:lpstr>
    </vt:vector>
  </TitlesOfParts>
  <Company>WCBC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Buddug SelwayJones</dc:creator>
  <cp:lastModifiedBy>Tracey Evans</cp:lastModifiedBy>
  <cp:revision>34</cp:revision>
  <dcterms:created xsi:type="dcterms:W3CDTF">2021-01-06T14:08:01Z</dcterms:created>
  <dcterms:modified xsi:type="dcterms:W3CDTF">2021-01-14T11:51:56Z</dcterms:modified>
</cp:coreProperties>
</file>